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7839-493A-4A33-8A20-E055FECDF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72526-DED9-4E2C-A3DA-6AFF2BDFD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54B7B-85F3-4F42-9B98-40A4A3B1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75406-5582-4DE6-8278-9D375527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3F638-8C57-4717-AC85-161FA30A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662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4FCD-5AAA-4140-AC72-AC7F9834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CC444-89AF-43C7-BCC5-727E22E23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9DB58-2A9D-4C4E-9BD4-5F125EA79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0B206-45C4-43F2-8293-74D7884DC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1970B-0886-4622-AE6A-212D9ADF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5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B3A59-560A-4F61-94B4-50E2A49A9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70F03-ECD5-46D6-A7E8-B6A5C0D82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B5DAD-69EC-488D-9EA8-81E20A36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63F0C-CB6E-4578-9A1E-BB085BE1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657B-8FCD-4467-930A-3D7C4CC6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236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F256-8508-442D-B661-830CEF7C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FF14A-04D9-44E5-8C5B-3370C0D82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8263E-1BE9-4E33-9690-7814D4E4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0093A-8F32-47BF-9020-304ADC492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472AF-6822-4AB9-BFAC-D3E615A1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4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D10F-01B5-4389-B622-8A7A1372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02440-663F-4A8D-B31A-E6479041C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158F6-C010-4165-8A07-92057C40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0108B-52CB-445D-9ED0-4F1A3BA1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3829-2A7D-4E98-BB8E-34774DB4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92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1BDF-8997-4AAD-8D85-97F6279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3148-3C53-4BAB-A729-9EDC6F1F0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F554A0-91CB-4663-9112-604C92F03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4C079-F206-496F-B4C3-8F238D8E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4ADFA-7137-46A8-A209-8C39942C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B6808-5A12-4C12-8BE6-6E41570F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07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B305-9C91-41AA-9C52-FA3B4DC8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80C0C-143A-4B06-A491-24379F4CE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D15E5-42CF-49DB-BC64-4A4C87B5C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6FA4B-E35B-4D8E-B63D-9AF7EEEF3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F4F65-9E89-4903-9788-4E90FB632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74C3EA-73E4-4882-8333-D7CA52936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29503-A2AA-45D2-A5B1-DB0EAC5F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79C2A-7878-4052-B95B-90AAE4D4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06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F250-3688-44BE-8583-E201CF6A3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DFB60-5E49-4746-BBE9-AB55DDD3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4C8D3-6DD9-4BF3-A14C-08072351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78B88-527C-4B62-BF09-6215A0EA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361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DCD193-F5FF-490F-B637-0D83BE056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2FF8D-976D-4143-A848-5E7EE5D7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C3EC0-0C98-44E9-A307-BDF32D7F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01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DCF4-022B-46F3-8CBE-6282C88D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5269F-B97A-4B26-8599-0400FBCC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C5498-2F1E-4626-B92E-C4A67CEDC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008CF-B184-4AB5-B06B-8D57F9B87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503B5-A939-4329-83F1-366F99A8B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488A8-74D3-4863-A986-037D7AAF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177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437C-CD53-4174-BE51-CA6F8C92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8CD9F-1B27-4C08-ACCE-A78FC264B9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F3A5E-A653-495B-B6E8-7B494AD2D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17F92-BA21-437D-9CDF-CEA047BA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9D820-C71F-43E1-ADB8-01C42EB7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ABF3D-148B-4E62-B890-7F3F841E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3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A061A8-37E7-47BE-8AE6-189F5E0E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8F8C5-234A-4A35-97CF-67BFA9B08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E8EC3-1204-4F59-9AE0-474EC7BD9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74062-0B22-4482-B81E-01CA798DB8F1}" type="datetimeFigureOut">
              <a:rPr lang="ru-RU" smtClean="0"/>
              <a:t>21.10.2020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E9C23-B505-49C9-8D24-605CD1803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DED88-13D8-4CDA-A615-EB9E5FCF2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BBDF0-C8BE-4974-AEF3-2C78F78094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16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23DA-7319-4912-AF53-57C7E32924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Распознавание дорожных знаков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E3091-36EC-4EFF-B813-4E951C037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585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84C8A-20A9-4D8B-A109-838CC2A0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на тесте</a:t>
            </a:r>
          </a:p>
        </p:txBody>
      </p:sp>
      <p:pic>
        <p:nvPicPr>
          <p:cNvPr id="5" name="Picture 4" descr="A car driving down a street&#10;&#10;Description automatically generated">
            <a:extLst>
              <a:ext uri="{FF2B5EF4-FFF2-40B4-BE49-F238E27FC236}">
                <a16:creationId xmlns:a16="http://schemas.microsoft.com/office/drawing/2014/main" id="{1AA50D27-6B4B-4173-BEF7-640F5A812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022"/>
            <a:ext cx="7189304" cy="5391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A1BCC0-597D-4D63-887A-397B9B3B8013}"/>
              </a:ext>
            </a:extLst>
          </p:cNvPr>
          <p:cNvSpPr txBox="1"/>
          <p:nvPr/>
        </p:nvSpPr>
        <p:spPr>
          <a:xfrm>
            <a:off x="8985738" y="1573823"/>
            <a:ext cx="250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Объективные критерии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841305-599D-423B-9549-6B662EB6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813" y="2505522"/>
            <a:ext cx="3458817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f_score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=0.155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precision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=0.096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recall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=0.397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7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E862-416F-40E4-8FB1-B5F378D4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повышения точности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C5BC6-80CE-4109-A7BA-D4E3AE08B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Точность 99.9 соответствует приблизительно 1 ошибке на 1000 </a:t>
            </a:r>
            <a:r>
              <a:rPr lang="ru-RU" dirty="0" err="1"/>
              <a:t>сэмплов</a:t>
            </a:r>
            <a:endParaRPr lang="ru-RU" dirty="0"/>
          </a:p>
          <a:p>
            <a:r>
              <a:rPr lang="ru-RU" dirty="0"/>
              <a:t>Для одного изображения </a:t>
            </a:r>
            <a:r>
              <a:rPr lang="en-US" dirty="0"/>
              <a:t>2048x1536 </a:t>
            </a:r>
            <a:r>
              <a:rPr lang="ru-RU" dirty="0"/>
              <a:t>есть приблизительно 3500 рамок размером 30</a:t>
            </a:r>
            <a:r>
              <a:rPr lang="en-US" dirty="0"/>
              <a:t>x</a:t>
            </a:r>
            <a:r>
              <a:rPr lang="ru-RU" dirty="0"/>
              <a:t>30 пикселей – высока вероятность ложного срабатывания</a:t>
            </a:r>
          </a:p>
          <a:p>
            <a:endParaRPr lang="ru-RU" dirty="0"/>
          </a:p>
          <a:p>
            <a:r>
              <a:rPr lang="ru-RU" dirty="0"/>
              <a:t>Как повысить точность?</a:t>
            </a:r>
          </a:p>
          <a:p>
            <a:pPr lvl="1"/>
            <a:r>
              <a:rPr lang="ru-RU" dirty="0"/>
              <a:t>Модификация выборки</a:t>
            </a:r>
          </a:p>
          <a:p>
            <a:pPr lvl="2"/>
            <a:r>
              <a:rPr lang="ru-RU" dirty="0"/>
              <a:t>Увеличение размера позитивной </a:t>
            </a:r>
            <a:r>
              <a:rPr lang="ru-RU" dirty="0" err="1"/>
              <a:t>подвыборки</a:t>
            </a:r>
            <a:r>
              <a:rPr lang="ru-RU" dirty="0"/>
              <a:t> с помощью аффинных преобразований</a:t>
            </a:r>
          </a:p>
          <a:p>
            <a:pPr lvl="2"/>
            <a:r>
              <a:rPr lang="ru-RU" dirty="0"/>
              <a:t>Выравнивание яркости</a:t>
            </a:r>
          </a:p>
          <a:p>
            <a:pPr lvl="2"/>
            <a:r>
              <a:rPr lang="ru-RU" dirty="0"/>
              <a:t>Увеличение доли негативных </a:t>
            </a:r>
            <a:r>
              <a:rPr lang="ru-RU" dirty="0" err="1"/>
              <a:t>сэмплов</a:t>
            </a:r>
            <a:endParaRPr lang="ru-RU" dirty="0"/>
          </a:p>
          <a:p>
            <a:pPr lvl="1"/>
            <a:r>
              <a:rPr lang="ru-RU" dirty="0"/>
              <a:t>Улучшение классификатора</a:t>
            </a:r>
          </a:p>
          <a:p>
            <a:pPr lvl="2"/>
            <a:r>
              <a:rPr lang="ru-RU" dirty="0"/>
              <a:t>Использование каскада</a:t>
            </a:r>
          </a:p>
          <a:p>
            <a:pPr lvl="2"/>
            <a:r>
              <a:rPr lang="ru-RU" dirty="0"/>
              <a:t>Поиск окружности в выделенной рамке с помощью преобразования </a:t>
            </a:r>
            <a:r>
              <a:rPr lang="ru-RU" dirty="0" err="1"/>
              <a:t>Хафа</a:t>
            </a:r>
            <a:endParaRPr lang="ru-RU" dirty="0"/>
          </a:p>
          <a:p>
            <a:pPr lvl="2"/>
            <a:r>
              <a:rPr lang="ru-RU" dirty="0"/>
              <a:t>Сравнение гистограммы </a:t>
            </a:r>
            <a:r>
              <a:rPr lang="en-US" dirty="0"/>
              <a:t>SIFT</a:t>
            </a:r>
            <a:r>
              <a:rPr lang="ru-RU" dirty="0"/>
              <a:t> (мешок слов)</a:t>
            </a:r>
          </a:p>
          <a:p>
            <a:pPr lvl="2"/>
            <a:r>
              <a:rPr lang="ru-RU" dirty="0"/>
              <a:t>Использование разных классификаторов для разных </a:t>
            </a:r>
            <a:r>
              <a:rPr lang="ru-RU"/>
              <a:t>размеров рамок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29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D349-83FE-4AD8-9008-026363D5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Краткая история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C78016-3FF8-4EB8-9536-97027FC43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096089"/>
              </p:ext>
            </p:extLst>
          </p:nvPr>
        </p:nvGraphicFramePr>
        <p:xfrm>
          <a:off x="838200" y="2038512"/>
          <a:ext cx="107324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615">
                  <a:extLst>
                    <a:ext uri="{9D8B030D-6E8A-4147-A177-3AD203B41FA5}">
                      <a16:colId xmlns:a16="http://schemas.microsoft.com/office/drawing/2014/main" val="3418448977"/>
                    </a:ext>
                  </a:extLst>
                </a:gridCol>
                <a:gridCol w="9530862">
                  <a:extLst>
                    <a:ext uri="{9D8B030D-6E8A-4147-A177-3AD203B41FA5}">
                      <a16:colId xmlns:a16="http://schemas.microsoft.com/office/drawing/2014/main" val="3152749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Год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Тип распознавания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549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Распознавание знаков ограничения скорости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352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2008-2009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Знаки обгона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89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Обязательное требование для новых машин в Евросоюзе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427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D47CEDE-458E-483A-BBF3-963D8B6C36FD}"/>
              </a:ext>
            </a:extLst>
          </p:cNvPr>
          <p:cNvSpPr txBox="1"/>
          <p:nvPr/>
        </p:nvSpPr>
        <p:spPr>
          <a:xfrm>
            <a:off x="106974" y="639198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https://en.wikipedia.org/wiki/Traffic-sign_recognition</a:t>
            </a:r>
          </a:p>
        </p:txBody>
      </p:sp>
    </p:spTree>
    <p:extLst>
      <p:ext uri="{BB962C8B-B14F-4D97-AF65-F5344CB8AC3E}">
        <p14:creationId xmlns:p14="http://schemas.microsoft.com/office/powerpoint/2010/main" val="53272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EFBA-23AB-4F6A-A71F-95A4A985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Способы решения задачи локализации и распознавания знаков (</a:t>
            </a:r>
            <a:r>
              <a:rPr lang="en-US" dirty="0"/>
              <a:t>TSR</a:t>
            </a:r>
            <a:r>
              <a:rPr lang="ru-R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1DCC-D93C-4E1A-8B6C-C0EABC90B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радиометок на знаках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Использование карты знаков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Применение методов компьютерного зрения</a:t>
            </a:r>
          </a:p>
        </p:txBody>
      </p:sp>
    </p:spTree>
    <p:extLst>
      <p:ext uri="{BB962C8B-B14F-4D97-AF65-F5344CB8AC3E}">
        <p14:creationId xmlns:p14="http://schemas.microsoft.com/office/powerpoint/2010/main" val="183560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E0FD-B5F1-4823-9D73-E7876B68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основных методов компьютерного зрения в задаче </a:t>
            </a:r>
            <a:r>
              <a:rPr lang="en-US" dirty="0"/>
              <a:t>TSR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5321-6425-4B6B-BEC3-FDC81629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Поиск шаблона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Методы, основанные на обучении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«Классические» методы (блок выделения признаков и классификатор)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 err="1"/>
              <a:t>HoG</a:t>
            </a:r>
            <a:r>
              <a:rPr lang="en-US" dirty="0"/>
              <a:t> + SVM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AdaBoost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SIFT + SVM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 err="1"/>
              <a:t>Сверточные</a:t>
            </a:r>
            <a:r>
              <a:rPr lang="ru-RU" dirty="0"/>
              <a:t> нейронные сети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Каскады</a:t>
            </a:r>
          </a:p>
        </p:txBody>
      </p:sp>
    </p:spTree>
    <p:extLst>
      <p:ext uri="{BB962C8B-B14F-4D97-AF65-F5344CB8AC3E}">
        <p14:creationId xmlns:p14="http://schemas.microsoft.com/office/powerpoint/2010/main" val="291714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A7D5-0E8C-4F26-9DA8-195B0956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</a:t>
            </a:r>
            <a:r>
              <a:rPr lang="en-US" dirty="0" err="1"/>
              <a:t>HoG</a:t>
            </a:r>
            <a:r>
              <a:rPr lang="en-US" dirty="0"/>
              <a:t> + SVM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321FA-3F00-4C1F-9061-2E9A33F91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Тренировка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Выделение дескриптора </a:t>
            </a:r>
            <a:r>
              <a:rPr lang="en-US" dirty="0" err="1"/>
              <a:t>HoG</a:t>
            </a:r>
            <a:r>
              <a:rPr lang="en-US" dirty="0"/>
              <a:t> (</a:t>
            </a:r>
            <a:r>
              <a:rPr lang="ru-RU" dirty="0"/>
              <a:t>позитивные и негативные примеры</a:t>
            </a:r>
            <a:r>
              <a:rPr lang="en-US" dirty="0"/>
              <a:t>)</a:t>
            </a:r>
            <a:endParaRPr lang="ru-RU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Обучение классификатора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Применение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Скользящее окно по изображению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Выделение признаков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Классификация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53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4C90-F493-4683-B7E2-5BD4541B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Позитивные и негативные примеры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688B8-077D-4ECD-A276-B6341AA59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4" t="9856" r="44891" b="7246"/>
          <a:stretch/>
        </p:blipFill>
        <p:spPr>
          <a:xfrm>
            <a:off x="6334539" y="1459525"/>
            <a:ext cx="5115339" cy="5398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51AFB-8BDC-4C8B-A83C-39F563E76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06" t="9565" r="45136" b="5325"/>
          <a:stretch/>
        </p:blipFill>
        <p:spPr>
          <a:xfrm>
            <a:off x="454385" y="1690688"/>
            <a:ext cx="473384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5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C786-6FBD-412C-853F-77BB2460A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выборки</a:t>
            </a:r>
            <a:r>
              <a:rPr lang="en-US" dirty="0"/>
              <a:t> (PCA)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8E928E-F833-45E4-8825-F62B104F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87" y="1292048"/>
            <a:ext cx="8010939" cy="54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E72C6-A796-487E-B4D9-AA45CEAF60D4}"/>
              </a:ext>
            </a:extLst>
          </p:cNvPr>
          <p:cNvSpPr txBox="1"/>
          <p:nvPr/>
        </p:nvSpPr>
        <p:spPr>
          <a:xfrm>
            <a:off x="-81330" y="6567830"/>
            <a:ext cx="9143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https://scikit-learn.org/stable/auto_examples/decomposition/plot_pca_iris.html</a:t>
            </a:r>
          </a:p>
        </p:txBody>
      </p:sp>
    </p:spTree>
    <p:extLst>
      <p:ext uri="{BB962C8B-B14F-4D97-AF65-F5344CB8AC3E}">
        <p14:creationId xmlns:p14="http://schemas.microsoft.com/office/powerpoint/2010/main" val="301860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8910-3969-4F97-97C3-4AAA633D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22EAD-F1C7-4DC9-B5D8-4FC9CBD63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2" t="26232" r="13750" b="24928"/>
          <a:stretch/>
        </p:blipFill>
        <p:spPr>
          <a:xfrm>
            <a:off x="838200" y="1690688"/>
            <a:ext cx="10976864" cy="4114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BB371-BA09-437D-8D3D-DBF31A2BF3F7}"/>
              </a:ext>
            </a:extLst>
          </p:cNvPr>
          <p:cNvSpPr txBox="1"/>
          <p:nvPr/>
        </p:nvSpPr>
        <p:spPr>
          <a:xfrm>
            <a:off x="934278" y="6102626"/>
            <a:ext cx="339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Q. </a:t>
            </a:r>
            <a:r>
              <a:rPr lang="ru-RU" dirty="0"/>
              <a:t>Достаточно ли этой точности?</a:t>
            </a:r>
          </a:p>
        </p:txBody>
      </p:sp>
    </p:spTree>
    <p:extLst>
      <p:ext uri="{BB962C8B-B14F-4D97-AF65-F5344CB8AC3E}">
        <p14:creationId xmlns:p14="http://schemas.microsoft.com/office/powerpoint/2010/main" val="55425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4AB2-151A-42AB-B5E7-84B3495A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оформлению результата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D0F9-B5B9-4976-9B41-030341BF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Функция на </a:t>
            </a:r>
            <a:r>
              <a:rPr lang="en-US" dirty="0"/>
              <a:t>python</a:t>
            </a:r>
          </a:p>
          <a:p>
            <a:pPr lvl="1"/>
            <a:r>
              <a:rPr lang="ru-RU" dirty="0"/>
              <a:t>Интерфейс: </a:t>
            </a:r>
            <a:r>
              <a:rPr lang="en-US" dirty="0"/>
              <a:t>def </a:t>
            </a:r>
            <a:r>
              <a:rPr lang="en-US" dirty="0" err="1"/>
              <a:t>detector_hog_svm</a:t>
            </a:r>
            <a:r>
              <a:rPr lang="en-US" dirty="0"/>
              <a:t>(image)</a:t>
            </a:r>
            <a:endParaRPr lang="ru-RU" dirty="0"/>
          </a:p>
          <a:p>
            <a:pPr lvl="1"/>
            <a:r>
              <a:rPr lang="ru-RU" dirty="0"/>
              <a:t>Выходное значение: список словарей</a:t>
            </a:r>
          </a:p>
          <a:p>
            <a:pPr lvl="1"/>
            <a:endParaRPr lang="ru-RU" dirty="0"/>
          </a:p>
          <a:p>
            <a:pPr marL="457200" lvl="1" indent="0">
              <a:buNone/>
            </a:pPr>
            <a:r>
              <a:rPr lang="en-US" dirty="0"/>
              <a:t>                        {</a:t>
            </a:r>
          </a:p>
          <a:p>
            <a:pPr marL="457200" lvl="1" indent="0">
              <a:buNone/>
            </a:pPr>
            <a:r>
              <a:rPr lang="en-US" dirty="0"/>
              <a:t>                            '</a:t>
            </a:r>
            <a:r>
              <a:rPr lang="en-US" dirty="0" err="1"/>
              <a:t>bbox</a:t>
            </a:r>
            <a:r>
              <a:rPr lang="en-US" dirty="0"/>
              <a:t>': </a:t>
            </a:r>
          </a:p>
          <a:p>
            <a:pPr marL="457200" lvl="1" indent="0">
              <a:buNone/>
            </a:pPr>
            <a:r>
              <a:rPr lang="en-US" dirty="0"/>
              <a:t>                            {</a:t>
            </a:r>
          </a:p>
          <a:p>
            <a:pPr marL="457200" lvl="1" indent="0">
              <a:buNone/>
            </a:pPr>
            <a:r>
              <a:rPr lang="en-US" dirty="0"/>
              <a:t>                                '</a:t>
            </a:r>
            <a:r>
              <a:rPr lang="en-US" dirty="0" err="1"/>
              <a:t>xmin</a:t>
            </a:r>
            <a:r>
              <a:rPr lang="en-US" dirty="0"/>
              <a:t>': x,</a:t>
            </a:r>
          </a:p>
          <a:p>
            <a:pPr marL="457200" lvl="1" indent="0">
              <a:buNone/>
            </a:pPr>
            <a:r>
              <a:rPr lang="en-US" dirty="0"/>
              <a:t>                                '</a:t>
            </a:r>
            <a:r>
              <a:rPr lang="en-US" dirty="0" err="1"/>
              <a:t>ymin</a:t>
            </a:r>
            <a:r>
              <a:rPr lang="en-US" dirty="0"/>
              <a:t>': y,</a:t>
            </a:r>
          </a:p>
          <a:p>
            <a:pPr marL="457200" lvl="1" indent="0">
              <a:buNone/>
            </a:pPr>
            <a:r>
              <a:rPr lang="en-US" dirty="0"/>
              <a:t>                                '</a:t>
            </a:r>
            <a:r>
              <a:rPr lang="en-US" dirty="0" err="1"/>
              <a:t>xmax</a:t>
            </a:r>
            <a:r>
              <a:rPr lang="en-US" dirty="0"/>
              <a:t>': x + </a:t>
            </a:r>
            <a:r>
              <a:rPr lang="en-US" dirty="0" err="1"/>
              <a:t>test_bb.shape</a:t>
            </a:r>
            <a:r>
              <a:rPr lang="en-US" dirty="0"/>
              <a:t>[1],</a:t>
            </a:r>
          </a:p>
          <a:p>
            <a:pPr marL="457200" lvl="1" indent="0">
              <a:buNone/>
            </a:pPr>
            <a:r>
              <a:rPr lang="en-US" dirty="0"/>
              <a:t>                                '</a:t>
            </a:r>
            <a:r>
              <a:rPr lang="en-US" dirty="0" err="1"/>
              <a:t>ymax</a:t>
            </a:r>
            <a:r>
              <a:rPr lang="en-US" dirty="0"/>
              <a:t>': y + </a:t>
            </a:r>
            <a:r>
              <a:rPr lang="en-US" dirty="0" err="1"/>
              <a:t>test_bb.shape</a:t>
            </a:r>
            <a:r>
              <a:rPr lang="en-US" dirty="0"/>
              <a:t>[0],</a:t>
            </a:r>
          </a:p>
          <a:p>
            <a:pPr marL="457200" lvl="1" indent="0">
              <a:buNone/>
            </a:pPr>
            <a:r>
              <a:rPr lang="en-US" dirty="0"/>
              <a:t>                            }</a:t>
            </a:r>
          </a:p>
          <a:p>
            <a:pPr marL="457200" lvl="1" indent="0">
              <a:buNone/>
            </a:pPr>
            <a:r>
              <a:rPr lang="en-US" dirty="0"/>
              <a:t>                        }</a:t>
            </a:r>
          </a:p>
          <a:p>
            <a:pPr marL="457200" lvl="1" indent="0">
              <a:buNone/>
            </a:pPr>
            <a:r>
              <a:rPr lang="en-US" dirty="0"/>
              <a:t>                   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4 </a:t>
            </a:r>
            <a:r>
              <a:rPr lang="ru-RU" dirty="0"/>
              <a:t>часа на обработку 100 изображений тестового множества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6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329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Распознавание дорожных знаков</vt:lpstr>
      <vt:lpstr>Краткая история</vt:lpstr>
      <vt:lpstr>Способы решения задачи локализации и распознавания знаков (TSR)</vt:lpstr>
      <vt:lpstr>Классификация основных методов компьютерного зрения в задаче TSR</vt:lpstr>
      <vt:lpstr>Пример HoG + SVM</vt:lpstr>
      <vt:lpstr>Позитивные и негативные примеры</vt:lpstr>
      <vt:lpstr>Визуализация выборки (PCA)</vt:lpstr>
      <vt:lpstr>Обучение</vt:lpstr>
      <vt:lpstr>Требования к оформлению результата</vt:lpstr>
      <vt:lpstr>Результаты на тесте</vt:lpstr>
      <vt:lpstr>Способы повышения точности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Veselov Anton</dc:creator>
  <cp:lastModifiedBy>Veselov Anton</cp:lastModifiedBy>
  <cp:revision>36</cp:revision>
  <dcterms:created xsi:type="dcterms:W3CDTF">2020-10-21T15:14:59Z</dcterms:created>
  <dcterms:modified xsi:type="dcterms:W3CDTF">2020-10-23T07:42:41Z</dcterms:modified>
</cp:coreProperties>
</file>